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FB55AF0-36D7-4F06-A998-3D300F65A2AC}" type="datetimeFigureOut">
              <a:rPr lang="tr-TR" smtClean="0"/>
              <a:t>22.03.2018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11C64408-64E6-454B-B886-103848E31546}" type="slidenum">
              <a:rPr lang="tr-TR" smtClean="0"/>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948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FB55AF0-36D7-4F06-A998-3D300F65A2AC}"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C64408-64E6-454B-B886-103848E31546}" type="slidenum">
              <a:rPr lang="tr-TR" smtClean="0"/>
              <a:t>‹#›</a:t>
            </a:fld>
            <a:endParaRPr lang="tr-TR"/>
          </a:p>
        </p:txBody>
      </p:sp>
    </p:spTree>
    <p:extLst>
      <p:ext uri="{BB962C8B-B14F-4D97-AF65-F5344CB8AC3E}">
        <p14:creationId xmlns:p14="http://schemas.microsoft.com/office/powerpoint/2010/main" val="116332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FB55AF0-36D7-4F06-A998-3D300F65A2AC}"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C64408-64E6-454B-B886-103848E31546}" type="slidenum">
              <a:rPr lang="tr-TR" smtClean="0"/>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3321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FB55AF0-36D7-4F06-A998-3D300F65A2AC}"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C64408-64E6-454B-B886-103848E31546}" type="slidenum">
              <a:rPr lang="tr-TR" smtClean="0"/>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1401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FB55AF0-36D7-4F06-A998-3D300F65A2AC}"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C64408-64E6-454B-B886-103848E31546}" type="slidenum">
              <a:rPr lang="tr-TR" smtClean="0"/>
              <a:t>‹#›</a:t>
            </a:fld>
            <a:endParaRPr lang="tr-TR"/>
          </a:p>
        </p:txBody>
      </p:sp>
    </p:spTree>
    <p:extLst>
      <p:ext uri="{BB962C8B-B14F-4D97-AF65-F5344CB8AC3E}">
        <p14:creationId xmlns:p14="http://schemas.microsoft.com/office/powerpoint/2010/main" val="1446618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FB55AF0-36D7-4F06-A998-3D300F65A2AC}"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C64408-64E6-454B-B886-103848E31546}" type="slidenum">
              <a:rPr lang="tr-TR" smtClean="0"/>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2893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FB55AF0-36D7-4F06-A998-3D300F65A2AC}"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C64408-64E6-454B-B886-103848E31546}" type="slidenum">
              <a:rPr lang="tr-TR" smtClean="0"/>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3122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FB55AF0-36D7-4F06-A998-3D300F65A2AC}"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C64408-64E6-454B-B886-103848E3154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489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FB55AF0-36D7-4F06-A998-3D300F65A2AC}"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C64408-64E6-454B-B886-103848E31546}" type="slidenum">
              <a:rPr lang="tr-TR" smtClean="0"/>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084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CFB55AF0-36D7-4F06-A998-3D300F65A2AC}"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C64408-64E6-454B-B886-103848E31546}" type="slidenum">
              <a:rPr lang="tr-TR" smtClean="0"/>
              <a:t>‹#›</a:t>
            </a:fld>
            <a:endParaRPr lang="tr-TR"/>
          </a:p>
        </p:txBody>
      </p:sp>
    </p:spTree>
    <p:extLst>
      <p:ext uri="{BB962C8B-B14F-4D97-AF65-F5344CB8AC3E}">
        <p14:creationId xmlns:p14="http://schemas.microsoft.com/office/powerpoint/2010/main" val="32221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CFB55AF0-36D7-4F06-A998-3D300F65A2AC}" type="datetimeFigureOut">
              <a:rPr lang="tr-TR" smtClean="0"/>
              <a:t>22.03.2018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1C64408-64E6-454B-B886-103848E31546}" type="slidenum">
              <a:rPr lang="tr-TR" smtClean="0"/>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37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CFB55AF0-36D7-4F06-A998-3D300F65A2AC}"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C64408-64E6-454B-B886-103848E31546}" type="slidenum">
              <a:rPr lang="tr-TR" smtClean="0"/>
              <a:t>‹#›</a:t>
            </a:fld>
            <a:endParaRPr lang="tr-TR"/>
          </a:p>
        </p:txBody>
      </p:sp>
    </p:spTree>
    <p:extLst>
      <p:ext uri="{BB962C8B-B14F-4D97-AF65-F5344CB8AC3E}">
        <p14:creationId xmlns:p14="http://schemas.microsoft.com/office/powerpoint/2010/main" val="2164645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CFB55AF0-36D7-4F06-A998-3D300F65A2AC}" type="datetimeFigureOut">
              <a:rPr lang="tr-TR" smtClean="0"/>
              <a:t>22.03.2018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1C64408-64E6-454B-B886-103848E31546}" type="slidenum">
              <a:rPr lang="tr-TR" smtClean="0"/>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3059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FB55AF0-36D7-4F06-A998-3D300F65A2AC}" type="datetimeFigureOut">
              <a:rPr lang="tr-TR" smtClean="0"/>
              <a:t>22.03.2018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1C64408-64E6-454B-B886-103848E31546}" type="slidenum">
              <a:rPr lang="tr-TR" smtClean="0"/>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480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55AF0-36D7-4F06-A998-3D300F65A2AC}" type="datetimeFigureOut">
              <a:rPr lang="tr-TR" smtClean="0"/>
              <a:t>22.03.2018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1C64408-64E6-454B-B886-103848E31546}" type="slidenum">
              <a:rPr lang="tr-TR" smtClean="0"/>
              <a:t>‹#›</a:t>
            </a:fld>
            <a:endParaRPr lang="tr-TR"/>
          </a:p>
        </p:txBody>
      </p:sp>
    </p:spTree>
    <p:extLst>
      <p:ext uri="{BB962C8B-B14F-4D97-AF65-F5344CB8AC3E}">
        <p14:creationId xmlns:p14="http://schemas.microsoft.com/office/powerpoint/2010/main" val="3934343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FB55AF0-36D7-4F06-A998-3D300F65A2AC}"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C64408-64E6-454B-B886-103848E31546}" type="slidenum">
              <a:rPr lang="tr-TR" smtClean="0"/>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072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CFB55AF0-36D7-4F06-A998-3D300F65A2AC}" type="datetimeFigureOut">
              <a:rPr lang="tr-TR" smtClean="0"/>
              <a:t>22.03.2018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1C64408-64E6-454B-B886-103848E31546}" type="slidenum">
              <a:rPr lang="tr-TR" smtClean="0"/>
              <a:t>‹#›</a:t>
            </a:fld>
            <a:endParaRPr lang="tr-TR"/>
          </a:p>
        </p:txBody>
      </p:sp>
    </p:spTree>
    <p:extLst>
      <p:ext uri="{BB962C8B-B14F-4D97-AF65-F5344CB8AC3E}">
        <p14:creationId xmlns:p14="http://schemas.microsoft.com/office/powerpoint/2010/main" val="2036790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B55AF0-36D7-4F06-A998-3D300F65A2AC}" type="datetimeFigureOut">
              <a:rPr lang="tr-TR" smtClean="0"/>
              <a:t>22.03.2018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C64408-64E6-454B-B886-103848E31546}" type="slidenum">
              <a:rPr lang="tr-TR" smtClean="0"/>
              <a:t>‹#›</a:t>
            </a:fld>
            <a:endParaRPr lang="tr-TR"/>
          </a:p>
        </p:txBody>
      </p:sp>
    </p:spTree>
    <p:extLst>
      <p:ext uri="{BB962C8B-B14F-4D97-AF65-F5344CB8AC3E}">
        <p14:creationId xmlns:p14="http://schemas.microsoft.com/office/powerpoint/2010/main" val="3282945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4.xml"/><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media" Target="../media/media2.mp4"/><Relationship Id="rId7"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slideLayout" Target="../slideLayouts/slideLayout2.xml"/><Relationship Id="rId4" Type="http://schemas.openxmlformats.org/officeDocument/2006/relationships/video" Target="../media/media2.mp4"/></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15208" y="1447678"/>
            <a:ext cx="9144000" cy="2387600"/>
          </a:xfrm>
        </p:spPr>
        <p:txBody>
          <a:bodyPr>
            <a:normAutofit/>
          </a:bodyPr>
          <a:lstStyle/>
          <a:p>
            <a:r>
              <a:rPr lang="tr-TR" sz="9600" dirty="0" smtClean="0"/>
              <a:t>BASKETBOL</a:t>
            </a:r>
            <a:endParaRPr lang="tr-TR" sz="9600" dirty="0"/>
          </a:p>
        </p:txBody>
      </p:sp>
    </p:spTree>
    <p:extLst>
      <p:ext uri="{BB962C8B-B14F-4D97-AF65-F5344CB8AC3E}">
        <p14:creationId xmlns:p14="http://schemas.microsoft.com/office/powerpoint/2010/main" val="24043413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a:hlinkClick r:id="rId2" action="ppaction://hlinksldjump"/>
          </p:cNvPr>
          <p:cNvSpPr/>
          <p:nvPr/>
        </p:nvSpPr>
        <p:spPr>
          <a:xfrm>
            <a:off x="6453553" y="2839916"/>
            <a:ext cx="2672861" cy="90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BASKETBOL SAHA ÖLÇÜLERİ</a:t>
            </a:r>
            <a:endParaRPr lang="tr-TR" dirty="0"/>
          </a:p>
        </p:txBody>
      </p:sp>
      <p:sp>
        <p:nvSpPr>
          <p:cNvPr id="6" name="Yuvarlatılmış Dikdörtgen 5">
            <a:hlinkClick r:id="rId3" action="ppaction://hlinksldjump"/>
          </p:cNvPr>
          <p:cNvSpPr/>
          <p:nvPr/>
        </p:nvSpPr>
        <p:spPr>
          <a:xfrm>
            <a:off x="6453553" y="4016457"/>
            <a:ext cx="2672861" cy="90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BASKETBOL EĞİTSEL OYUNLAR</a:t>
            </a:r>
            <a:endParaRPr lang="tr-TR" dirty="0"/>
          </a:p>
        </p:txBody>
      </p:sp>
      <p:sp>
        <p:nvSpPr>
          <p:cNvPr id="7" name="Yuvarlatılmış Dikdörtgen 6">
            <a:hlinkClick r:id="rId4" action="ppaction://hlinksldjump"/>
          </p:cNvPr>
          <p:cNvSpPr/>
          <p:nvPr/>
        </p:nvSpPr>
        <p:spPr>
          <a:xfrm>
            <a:off x="2839914" y="2839916"/>
            <a:ext cx="2672861" cy="90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BASKETBOL OYUN KURALLARI</a:t>
            </a:r>
            <a:endParaRPr lang="tr-TR" dirty="0"/>
          </a:p>
        </p:txBody>
      </p:sp>
      <p:sp>
        <p:nvSpPr>
          <p:cNvPr id="8" name="Yuvarlatılmış Dikdörtgen 7">
            <a:hlinkClick r:id="rId5" action="ppaction://hlinksldjump"/>
          </p:cNvPr>
          <p:cNvSpPr/>
          <p:nvPr/>
        </p:nvSpPr>
        <p:spPr>
          <a:xfrm>
            <a:off x="2839913" y="4016457"/>
            <a:ext cx="2672861" cy="90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BASKETBOL TOPUNUN ÖLÇÜLERİ</a:t>
            </a:r>
            <a:endParaRPr lang="tr-TR" dirty="0"/>
          </a:p>
        </p:txBody>
      </p:sp>
      <p:sp>
        <p:nvSpPr>
          <p:cNvPr id="9" name="Metin kutusu 8"/>
          <p:cNvSpPr txBox="1"/>
          <p:nvPr/>
        </p:nvSpPr>
        <p:spPr>
          <a:xfrm>
            <a:off x="3367455" y="1239715"/>
            <a:ext cx="5301762" cy="769441"/>
          </a:xfrm>
          <a:prstGeom prst="rect">
            <a:avLst/>
          </a:prstGeom>
          <a:noFill/>
        </p:spPr>
        <p:txBody>
          <a:bodyPr wrap="square" rtlCol="0">
            <a:spAutoFit/>
          </a:bodyPr>
          <a:lstStyle/>
          <a:p>
            <a:pPr algn="ctr"/>
            <a:r>
              <a:rPr lang="tr-TR" sz="4400" dirty="0" smtClean="0">
                <a:solidFill>
                  <a:schemeClr val="accent4">
                    <a:lumMod val="75000"/>
                  </a:schemeClr>
                </a:solidFill>
              </a:rPr>
              <a:t>İÇERİKLER</a:t>
            </a:r>
            <a:endParaRPr lang="tr-TR" sz="4400" dirty="0">
              <a:solidFill>
                <a:schemeClr val="accent4">
                  <a:lumMod val="75000"/>
                </a:schemeClr>
              </a:solidFill>
            </a:endParaRPr>
          </a:p>
        </p:txBody>
      </p:sp>
      <p:sp>
        <p:nvSpPr>
          <p:cNvPr id="10" name="Komut Düğmesi: Geri veya Önceki 9">
            <a:hlinkClick r:id="" action="ppaction://hlinkshowjump?jump=previousslide" highlightClick="1"/>
          </p:cNvPr>
          <p:cNvSpPr/>
          <p:nvPr/>
        </p:nvSpPr>
        <p:spPr>
          <a:xfrm>
            <a:off x="9908930" y="835271"/>
            <a:ext cx="501161" cy="56270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Komut Düğmesi: İleri veya Sonraki 10">
            <a:hlinkClick r:id="" action="ppaction://hlinkshowjump?jump=nextslide" highlightClick="1"/>
          </p:cNvPr>
          <p:cNvSpPr/>
          <p:nvPr/>
        </p:nvSpPr>
        <p:spPr>
          <a:xfrm>
            <a:off x="10605717" y="844062"/>
            <a:ext cx="525346" cy="54512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314582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85000" lnSpcReduction="10000"/>
          </a:bodyPr>
          <a:lstStyle/>
          <a:p>
            <a:pPr fontAlgn="b"/>
            <a:r>
              <a:rPr lang="tr-TR" dirty="0">
                <a:solidFill>
                  <a:schemeClr val="accent4">
                    <a:lumMod val="50000"/>
                  </a:schemeClr>
                </a:solidFill>
              </a:rPr>
              <a:t>Basketbolda takımlar beş kişiden oluşur.</a:t>
            </a:r>
          </a:p>
          <a:p>
            <a:pPr fontAlgn="b"/>
            <a:r>
              <a:rPr lang="tr-TR" dirty="0">
                <a:solidFill>
                  <a:schemeClr val="accent4">
                    <a:lumMod val="50000"/>
                  </a:schemeClr>
                </a:solidFill>
              </a:rPr>
              <a:t>Hücum zamanı 24 </a:t>
            </a:r>
            <a:r>
              <a:rPr lang="tr-TR" dirty="0" err="1">
                <a:solidFill>
                  <a:schemeClr val="accent4">
                    <a:lumMod val="50000"/>
                  </a:schemeClr>
                </a:solidFill>
              </a:rPr>
              <a:t>sn</a:t>
            </a:r>
            <a:r>
              <a:rPr lang="tr-TR" dirty="0">
                <a:solidFill>
                  <a:schemeClr val="accent4">
                    <a:lumMod val="50000"/>
                  </a:schemeClr>
                </a:solidFill>
              </a:rPr>
              <a:t> olarak belirlenmiştir.</a:t>
            </a:r>
          </a:p>
          <a:p>
            <a:pPr fontAlgn="b"/>
            <a:r>
              <a:rPr lang="tr-TR" dirty="0">
                <a:solidFill>
                  <a:schemeClr val="accent4">
                    <a:lumMod val="50000"/>
                  </a:schemeClr>
                </a:solidFill>
              </a:rPr>
              <a:t>İki devreli karşılaşma yapılır, her devre  periyod adı verilen iki çeyrekten meydana gelir.</a:t>
            </a:r>
          </a:p>
          <a:p>
            <a:pPr fontAlgn="b"/>
            <a:r>
              <a:rPr lang="tr-TR" dirty="0">
                <a:solidFill>
                  <a:schemeClr val="accent4">
                    <a:lumMod val="50000"/>
                  </a:schemeClr>
                </a:solidFill>
              </a:rPr>
              <a:t>Avrupa liglerinde her çeyrek 10 </a:t>
            </a:r>
            <a:r>
              <a:rPr lang="tr-TR" dirty="0" err="1">
                <a:solidFill>
                  <a:schemeClr val="accent4">
                    <a:lumMod val="50000"/>
                  </a:schemeClr>
                </a:solidFill>
              </a:rPr>
              <a:t>dk</a:t>
            </a:r>
            <a:r>
              <a:rPr lang="tr-TR" dirty="0">
                <a:solidFill>
                  <a:schemeClr val="accent4">
                    <a:lumMod val="50000"/>
                  </a:schemeClr>
                </a:solidFill>
              </a:rPr>
              <a:t>, NBA de ise 12 </a:t>
            </a:r>
            <a:r>
              <a:rPr lang="tr-TR" dirty="0" err="1">
                <a:solidFill>
                  <a:schemeClr val="accent4">
                    <a:lumMod val="50000"/>
                  </a:schemeClr>
                </a:solidFill>
              </a:rPr>
              <a:t>dk</a:t>
            </a:r>
            <a:r>
              <a:rPr lang="tr-TR" dirty="0">
                <a:solidFill>
                  <a:schemeClr val="accent4">
                    <a:lumMod val="50000"/>
                  </a:schemeClr>
                </a:solidFill>
              </a:rPr>
              <a:t> olarak belirlenmiştir.</a:t>
            </a:r>
          </a:p>
          <a:p>
            <a:pPr fontAlgn="b"/>
            <a:r>
              <a:rPr lang="tr-TR" dirty="0">
                <a:solidFill>
                  <a:schemeClr val="accent4">
                    <a:lumMod val="50000"/>
                  </a:schemeClr>
                </a:solidFill>
              </a:rPr>
              <a:t>Süre bitiminde beraberlik söz konusu ise 5 </a:t>
            </a:r>
            <a:r>
              <a:rPr lang="tr-TR" dirty="0" err="1">
                <a:solidFill>
                  <a:schemeClr val="accent4">
                    <a:lumMod val="50000"/>
                  </a:schemeClr>
                </a:solidFill>
              </a:rPr>
              <a:t>dk</a:t>
            </a:r>
            <a:r>
              <a:rPr lang="tr-TR" dirty="0">
                <a:solidFill>
                  <a:schemeClr val="accent4">
                    <a:lumMod val="50000"/>
                  </a:schemeClr>
                </a:solidFill>
              </a:rPr>
              <a:t> uzatma oynanır.</a:t>
            </a:r>
          </a:p>
          <a:p>
            <a:pPr fontAlgn="b"/>
            <a:r>
              <a:rPr lang="tr-TR" dirty="0">
                <a:solidFill>
                  <a:schemeClr val="accent4">
                    <a:lumMod val="50000"/>
                  </a:schemeClr>
                </a:solidFill>
              </a:rPr>
              <a:t>Avrupa liglerinde her oyuncu 5 faul , NBA de ise 6 faul yapabilir.</a:t>
            </a:r>
          </a:p>
          <a:p>
            <a:r>
              <a:rPr lang="tr-TR" dirty="0">
                <a:solidFill>
                  <a:schemeClr val="accent4">
                    <a:lumMod val="50000"/>
                  </a:schemeClr>
                </a:solidFill>
              </a:rPr>
              <a:t/>
            </a:r>
            <a:br>
              <a:rPr lang="tr-TR" dirty="0">
                <a:solidFill>
                  <a:schemeClr val="accent4">
                    <a:lumMod val="50000"/>
                  </a:schemeClr>
                </a:solidFill>
              </a:rPr>
            </a:br>
            <a:endParaRPr lang="tr-TR" dirty="0">
              <a:solidFill>
                <a:schemeClr val="accent4">
                  <a:lumMod val="50000"/>
                </a:schemeClr>
              </a:solidFill>
            </a:endParaRPr>
          </a:p>
        </p:txBody>
      </p:sp>
      <p:sp>
        <p:nvSpPr>
          <p:cNvPr id="5" name="Metin kutusu 4"/>
          <p:cNvSpPr txBox="1"/>
          <p:nvPr/>
        </p:nvSpPr>
        <p:spPr>
          <a:xfrm>
            <a:off x="2743200" y="1397978"/>
            <a:ext cx="7666892" cy="1077218"/>
          </a:xfrm>
          <a:prstGeom prst="rect">
            <a:avLst/>
          </a:prstGeom>
          <a:noFill/>
        </p:spPr>
        <p:txBody>
          <a:bodyPr wrap="square" rtlCol="0">
            <a:spAutoFit/>
          </a:bodyPr>
          <a:lstStyle/>
          <a:p>
            <a:r>
              <a:rPr lang="tr-TR" sz="3200" dirty="0" smtClean="0">
                <a:solidFill>
                  <a:schemeClr val="accent1"/>
                </a:solidFill>
              </a:rPr>
              <a:t>BASKETBOL OYUN KURALLARI</a:t>
            </a:r>
          </a:p>
          <a:p>
            <a:endParaRPr lang="tr-TR" sz="3200" dirty="0">
              <a:solidFill>
                <a:schemeClr val="accent1"/>
              </a:solidFill>
            </a:endParaRPr>
          </a:p>
        </p:txBody>
      </p:sp>
      <p:sp>
        <p:nvSpPr>
          <p:cNvPr id="6" name="Komut Düğmesi: Geri veya Önceki 5">
            <a:hlinkClick r:id="" action="ppaction://hlinkshowjump?jump=previousslide" highlightClick="1"/>
          </p:cNvPr>
          <p:cNvSpPr/>
          <p:nvPr/>
        </p:nvSpPr>
        <p:spPr>
          <a:xfrm>
            <a:off x="9908930" y="835271"/>
            <a:ext cx="501161" cy="56270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Komut Düğmesi: İleri veya Sonraki 6">
            <a:hlinkClick r:id="" action="ppaction://hlinkshowjump?jump=nextslide" highlightClick="1"/>
          </p:cNvPr>
          <p:cNvSpPr/>
          <p:nvPr/>
        </p:nvSpPr>
        <p:spPr>
          <a:xfrm>
            <a:off x="10605717" y="844062"/>
            <a:ext cx="525346" cy="54512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342044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chemeClr val="accent1"/>
                </a:solidFill>
              </a:rPr>
              <a:t>BASKETBOL SAHA ÖLÇÜLERİ</a:t>
            </a:r>
            <a:br>
              <a:rPr lang="tr-TR" dirty="0">
                <a:solidFill>
                  <a:schemeClr val="accent1"/>
                </a:solidFill>
              </a:rPr>
            </a:br>
            <a:endParaRPr lang="tr-TR" dirty="0">
              <a:solidFill>
                <a:schemeClr val="accent1"/>
              </a:solidFill>
            </a:endParaRPr>
          </a:p>
        </p:txBody>
      </p:sp>
      <p:sp>
        <p:nvSpPr>
          <p:cNvPr id="3" name="İçerik Yer Tutucusu 2"/>
          <p:cNvSpPr>
            <a:spLocks noGrp="1"/>
          </p:cNvSpPr>
          <p:nvPr>
            <p:ph idx="1"/>
          </p:nvPr>
        </p:nvSpPr>
        <p:spPr/>
        <p:txBody>
          <a:bodyPr>
            <a:normAutofit/>
          </a:bodyPr>
          <a:lstStyle/>
          <a:p>
            <a:r>
              <a:rPr lang="tr-TR" dirty="0">
                <a:solidFill>
                  <a:schemeClr val="accent4">
                    <a:lumMod val="50000"/>
                  </a:schemeClr>
                </a:solidFill>
              </a:rPr>
              <a:t>Basketbol sahaları potaların bulunduğu kenarlar kısa kenar olmak üzere dikdörtgen şeklinde tasarlanmış olan sahalar olmaktadır. Topun daha rahat bir şekilde hareket etmesi ve özellikle dripling sırasında sekmesinin sağlanması için zeminin kauçuk veya parke ile kaplanması gerekmektedir. Bu aynı zamanda oyuncuların ayakkabılarının da kaymadan hareket etmesi için önemlidir. Dikdörtgen şeklinde olan bu sahanın resmi olarak ölçüleri 26 x 14 ya da 28 x 15 metre olarak düzenlenmektedir. </a:t>
            </a:r>
            <a:endParaRPr lang="tr-TR" dirty="0">
              <a:solidFill>
                <a:schemeClr val="accent4">
                  <a:lumMod val="50000"/>
                </a:schemeClr>
              </a:solidFill>
            </a:endParaRPr>
          </a:p>
        </p:txBody>
      </p:sp>
      <p:sp>
        <p:nvSpPr>
          <p:cNvPr id="4" name="Komut Düğmesi: Geri veya Önceki 3">
            <a:hlinkClick r:id="" action="ppaction://hlinkshowjump?jump=previousslide" highlightClick="1"/>
          </p:cNvPr>
          <p:cNvSpPr/>
          <p:nvPr/>
        </p:nvSpPr>
        <p:spPr>
          <a:xfrm>
            <a:off x="9908930" y="835271"/>
            <a:ext cx="501161" cy="56270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Komut Düğmesi: İleri veya Sonraki 4">
            <a:hlinkClick r:id="" action="ppaction://hlinkshowjump?jump=nextslide" highlightClick="1"/>
          </p:cNvPr>
          <p:cNvSpPr/>
          <p:nvPr/>
        </p:nvSpPr>
        <p:spPr>
          <a:xfrm>
            <a:off x="10605717" y="844062"/>
            <a:ext cx="525346" cy="54512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689028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1321125"/>
            <a:ext cx="9601196" cy="1303867"/>
          </a:xfrm>
        </p:spPr>
        <p:txBody>
          <a:bodyPr>
            <a:normAutofit fontScale="90000"/>
          </a:bodyPr>
          <a:lstStyle/>
          <a:p>
            <a:r>
              <a:rPr lang="tr-TR" dirty="0">
                <a:solidFill>
                  <a:schemeClr val="accent1"/>
                </a:solidFill>
              </a:rPr>
              <a:t>BASKETBOL TOPUNUN ÖLÇÜLERİ</a:t>
            </a:r>
            <a:br>
              <a:rPr lang="tr-TR" dirty="0">
                <a:solidFill>
                  <a:schemeClr val="accent1"/>
                </a:solidFill>
              </a:rPr>
            </a:br>
            <a:endParaRPr lang="tr-TR" dirty="0">
              <a:solidFill>
                <a:schemeClr val="accent1"/>
              </a:solidFill>
            </a:endParaRPr>
          </a:p>
        </p:txBody>
      </p:sp>
      <p:sp>
        <p:nvSpPr>
          <p:cNvPr id="3" name="İçerik Yer Tutucusu 2"/>
          <p:cNvSpPr>
            <a:spLocks noGrp="1"/>
          </p:cNvSpPr>
          <p:nvPr>
            <p:ph idx="1"/>
          </p:nvPr>
        </p:nvSpPr>
        <p:spPr/>
        <p:txBody>
          <a:bodyPr/>
          <a:lstStyle/>
          <a:p>
            <a:r>
              <a:rPr lang="tr-TR" dirty="0">
                <a:solidFill>
                  <a:schemeClr val="accent4">
                    <a:lumMod val="50000"/>
                  </a:schemeClr>
                </a:solidFill>
              </a:rPr>
              <a:t>Basketbol sahasındaki en önemli araç oyunun oynanmasını sağlayan toptur. Kadınlar ve erkekler için ayrı olarak basketbol topunun nasıl olması gerektiği ile ilgili kurallar ortaya konmuştur. Buna göre erkekler için resmi olarak basketbol topunun 74.92 santimetre kadınlar için ise 72.39 santimetre olmasına dikkat edilir. Ağırlık açısından erkekler için 22 </a:t>
            </a:r>
            <a:r>
              <a:rPr lang="tr-TR" dirty="0" err="1">
                <a:solidFill>
                  <a:schemeClr val="accent4">
                    <a:lumMod val="50000"/>
                  </a:schemeClr>
                </a:solidFill>
              </a:rPr>
              <a:t>oz</a:t>
            </a:r>
            <a:r>
              <a:rPr lang="tr-TR" dirty="0">
                <a:solidFill>
                  <a:schemeClr val="accent4">
                    <a:lumMod val="50000"/>
                  </a:schemeClr>
                </a:solidFill>
              </a:rPr>
              <a:t> yani 623.69 gram kadınlar için ise 20 </a:t>
            </a:r>
            <a:r>
              <a:rPr lang="tr-TR" dirty="0" err="1">
                <a:solidFill>
                  <a:schemeClr val="accent4">
                    <a:lumMod val="50000"/>
                  </a:schemeClr>
                </a:solidFill>
              </a:rPr>
              <a:t>oz</a:t>
            </a:r>
            <a:r>
              <a:rPr lang="tr-TR" dirty="0">
                <a:solidFill>
                  <a:schemeClr val="accent4">
                    <a:lumMod val="50000"/>
                  </a:schemeClr>
                </a:solidFill>
              </a:rPr>
              <a:t> olan 567 gram ağırlığındaki toplar kullanılmaktadır. Kişilerin basketbol topu alırken erkekler için olanında 7 boyutunda kadınlar için olanında ise 6 numara boyutunda topları alması gerekmektedir.</a:t>
            </a:r>
            <a:endParaRPr lang="tr-TR" dirty="0">
              <a:solidFill>
                <a:schemeClr val="accent4">
                  <a:lumMod val="50000"/>
                </a:schemeClr>
              </a:solidFill>
            </a:endParaRPr>
          </a:p>
        </p:txBody>
      </p:sp>
      <p:sp>
        <p:nvSpPr>
          <p:cNvPr id="4" name="Komut Düğmesi: Geri veya Önceki 3">
            <a:hlinkClick r:id="" action="ppaction://hlinkshowjump?jump=previousslide" highlightClick="1"/>
          </p:cNvPr>
          <p:cNvSpPr/>
          <p:nvPr/>
        </p:nvSpPr>
        <p:spPr>
          <a:xfrm>
            <a:off x="9908930" y="835271"/>
            <a:ext cx="501161" cy="56270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Komut Düğmesi: İleri veya Sonraki 4">
            <a:hlinkClick r:id="" action="ppaction://hlinkshowjump?jump=nextslide" highlightClick="1"/>
          </p:cNvPr>
          <p:cNvSpPr/>
          <p:nvPr/>
        </p:nvSpPr>
        <p:spPr>
          <a:xfrm>
            <a:off x="10605717" y="844062"/>
            <a:ext cx="525346" cy="545123"/>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03873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Komut Düğmesi: Geri veya Önceki 3">
            <a:hlinkClick r:id="" action="ppaction://hlinkshowjump?jump=previousslide" highlightClick="1"/>
          </p:cNvPr>
          <p:cNvSpPr/>
          <p:nvPr/>
        </p:nvSpPr>
        <p:spPr>
          <a:xfrm>
            <a:off x="9908930" y="835271"/>
            <a:ext cx="501161" cy="562707"/>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720C98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7265963" y="2516228"/>
            <a:ext cx="3324372" cy="1674202"/>
          </a:xfrm>
          <a:prstGeom prst="rect">
            <a:avLst/>
          </a:prstGeom>
        </p:spPr>
      </p:pic>
      <p:pic>
        <p:nvPicPr>
          <p:cNvPr id="7" name="42C9AAC">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a:blip r:embed="rId7"/>
          <a:stretch>
            <a:fillRect/>
          </a:stretch>
        </p:blipFill>
        <p:spPr>
          <a:xfrm>
            <a:off x="2099164" y="2516228"/>
            <a:ext cx="3324372" cy="1674202"/>
          </a:xfrm>
          <a:prstGeom prst="rect">
            <a:avLst/>
          </a:prstGeom>
        </p:spPr>
      </p:pic>
      <p:sp>
        <p:nvSpPr>
          <p:cNvPr id="8" name="Metin kutusu 7"/>
          <p:cNvSpPr txBox="1"/>
          <p:nvPr/>
        </p:nvSpPr>
        <p:spPr>
          <a:xfrm>
            <a:off x="2558562" y="1397978"/>
            <a:ext cx="6699738" cy="523220"/>
          </a:xfrm>
          <a:prstGeom prst="rect">
            <a:avLst/>
          </a:prstGeom>
          <a:noFill/>
        </p:spPr>
        <p:txBody>
          <a:bodyPr wrap="square" rtlCol="0">
            <a:spAutoFit/>
          </a:bodyPr>
          <a:lstStyle/>
          <a:p>
            <a:pPr algn="ctr"/>
            <a:r>
              <a:rPr lang="tr-TR" sz="2800" dirty="0" smtClean="0">
                <a:solidFill>
                  <a:schemeClr val="accent1"/>
                </a:solidFill>
              </a:rPr>
              <a:t>BASKETBOL EĞİTSEL OYUNLAR</a:t>
            </a:r>
            <a:endParaRPr lang="tr-TR" sz="2800" dirty="0">
              <a:solidFill>
                <a:schemeClr val="accent1"/>
              </a:solidFill>
            </a:endParaRPr>
          </a:p>
        </p:txBody>
      </p:sp>
    </p:spTree>
    <p:extLst>
      <p:ext uri="{BB962C8B-B14F-4D97-AF65-F5344CB8AC3E}">
        <p14:creationId xmlns:p14="http://schemas.microsoft.com/office/powerpoint/2010/main" val="470522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vol="80000">
                <p:cTn id="13" fill="hold" display="0">
                  <p:stCondLst>
                    <p:cond delay="indefinite"/>
                  </p:stCondLst>
                </p:cTn>
                <p:tgtEl>
                  <p:spTgt spid="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9894" y="984739"/>
            <a:ext cx="9601196" cy="4864753"/>
          </a:xfrm>
        </p:spPr>
        <p:txBody>
          <a:bodyPr>
            <a:normAutofit/>
          </a:bodyPr>
          <a:lstStyle/>
          <a:p>
            <a:pPr marL="0" indent="0" algn="ctr">
              <a:buNone/>
            </a:pPr>
            <a:r>
              <a:rPr lang="tr-TR" sz="4400" dirty="0" smtClean="0">
                <a:solidFill>
                  <a:schemeClr val="accent3">
                    <a:lumMod val="75000"/>
                  </a:schemeClr>
                </a:solidFill>
              </a:rPr>
              <a:t>BENİ DİNLEDİĞİNİZ İÇİN TEŞEKKÜRLER</a:t>
            </a:r>
          </a:p>
          <a:p>
            <a:pPr algn="ctr"/>
            <a:endParaRPr lang="tr-TR" sz="4400" dirty="0">
              <a:solidFill>
                <a:schemeClr val="accent3">
                  <a:lumMod val="75000"/>
                </a:schemeClr>
              </a:solidFill>
            </a:endParaRPr>
          </a:p>
          <a:p>
            <a:pPr marL="0" indent="0" algn="ctr">
              <a:buNone/>
            </a:pPr>
            <a:endParaRPr lang="tr-TR" sz="4400" dirty="0" smtClean="0">
              <a:solidFill>
                <a:schemeClr val="accent3">
                  <a:lumMod val="75000"/>
                </a:schemeClr>
              </a:solidFill>
            </a:endParaRPr>
          </a:p>
          <a:p>
            <a:pPr marL="0" indent="0" algn="ctr">
              <a:buNone/>
            </a:pPr>
            <a:r>
              <a:rPr lang="tr-TR" sz="4400" dirty="0" smtClean="0">
                <a:solidFill>
                  <a:schemeClr val="accent3">
                    <a:lumMod val="75000"/>
                  </a:schemeClr>
                </a:solidFill>
              </a:rPr>
              <a:t>SUALP TONGUÇ</a:t>
            </a:r>
            <a:endParaRPr lang="tr-TR" sz="4400" dirty="0">
              <a:solidFill>
                <a:schemeClr val="accent3">
                  <a:lumMod val="75000"/>
                </a:schemeClr>
              </a:solidFill>
            </a:endParaRPr>
          </a:p>
        </p:txBody>
      </p:sp>
    </p:spTree>
    <p:extLst>
      <p:ext uri="{BB962C8B-B14F-4D97-AF65-F5344CB8AC3E}">
        <p14:creationId xmlns:p14="http://schemas.microsoft.com/office/powerpoint/2010/main" val="42550599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TotalTime>
  <Words>204</Words>
  <Application>Microsoft Office PowerPoint</Application>
  <PresentationFormat>Geniş ekran</PresentationFormat>
  <Paragraphs>23</Paragraphs>
  <Slides>7</Slides>
  <Notes>0</Notes>
  <HiddenSlides>0</HiddenSlides>
  <MMClips>2</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7</vt:i4>
      </vt:variant>
    </vt:vector>
  </HeadingPairs>
  <TitlesOfParts>
    <vt:vector size="10" baseType="lpstr">
      <vt:lpstr>Arial</vt:lpstr>
      <vt:lpstr>Garamond</vt:lpstr>
      <vt:lpstr>Organik</vt:lpstr>
      <vt:lpstr>BASKETBOL</vt:lpstr>
      <vt:lpstr>PowerPoint Sunusu</vt:lpstr>
      <vt:lpstr>PowerPoint Sunusu</vt:lpstr>
      <vt:lpstr>BASKETBOL SAHA ÖLÇÜLERİ </vt:lpstr>
      <vt:lpstr>BASKETBOL TOPUNUN ÖLÇÜLERİ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BASKETBOL</dc:title>
  <dc:creator>EGITIM_LAB_1</dc:creator>
  <cp:lastModifiedBy>EGITIM_LAB_1</cp:lastModifiedBy>
  <cp:revision>4</cp:revision>
  <dcterms:created xsi:type="dcterms:W3CDTF">2018-03-22T14:52:56Z</dcterms:created>
  <dcterms:modified xsi:type="dcterms:W3CDTF">2018-03-22T15:22:01Z</dcterms:modified>
</cp:coreProperties>
</file>